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5" r:id="rId5"/>
    <p:sldId id="272" r:id="rId6"/>
    <p:sldId id="257" r:id="rId7"/>
    <p:sldId id="271" r:id="rId8"/>
    <p:sldId id="278" r:id="rId9"/>
    <p:sldId id="279" r:id="rId10"/>
    <p:sldId id="276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84" d="100"/>
          <a:sy n="84" d="100"/>
        </p:scale>
        <p:origin x="88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80A7-1483-BC00-EF75-0E9DC3DB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38FE4-63B1-F95D-F489-D2F874457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C84B-A7EC-9CEA-45A7-EA22FC23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4F66-772B-5E4B-DE12-5253CDC7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ACBA-C8D8-DB92-5F13-FDD8FFB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171F-5321-8B2B-C38B-29F2CD8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6AF54-741A-57B7-8012-3223112D2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BC1D6-5BCB-8E4B-BB75-ED7944B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85B7D-9921-08EA-AF5A-96C1FB96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9C4E-01D0-F9BE-BBA6-2AED43CA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3327E-0E88-855B-0E78-4FC0EFAD3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2BFC-5319-1EC1-057D-9AFBEBFD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9896-1816-1478-F50B-597F8059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D51F-7518-E014-3519-388D7CA8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630A8-9D50-9B0F-07F7-70410E1E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EBCD-40AA-3676-A620-38DC5623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1DA9-0F28-219C-E088-85749544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27679-6D8E-77C3-84AA-8F1A343C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249C1-CF98-7AD6-AED6-D2CD9835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04ED5-2489-4D37-C594-CB47CE3C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440C-8352-6DFA-FC24-5C0FC640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FBEA-E636-26B9-F511-62FD5EF71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69A-647E-E21E-B014-0DF3EE66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0934-C8C3-9815-8A05-9E9D833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5512-3864-A4F9-A793-574E62DD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2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F2DB-3881-5601-FDE9-B9A767A3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C8B5-53D5-FB0E-0C3B-B614731A6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788DB-5FEF-52F3-00D3-383CCDF16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358A-3B84-8675-01A7-D4D52E5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87FFB-7CC1-BF1A-1CED-2348841C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9708E-AD8E-96E6-2100-85D6F72D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610A-0CFA-F21C-6B91-A6B26D79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6EEE-431B-B706-ADF6-213D7ECD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A8E2-B3AF-A45A-75EF-98DC29405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7B85-60E7-611D-13F8-6D270D1BA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6A529-EDE5-ABD9-C5F6-3F53CAA5C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3B9A-7D79-695E-90BC-71205CE1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51FB-9E58-35F4-79BA-4988BBAF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6249B-108B-2DA4-1929-9EB0865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2277-D0FE-C080-0BC9-72AA1D7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0D511-B35E-EA1A-34BA-F2DA336E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38FC6-1CCE-3BFD-99C3-44462841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CC65D-211B-3353-6AEE-78AE32AC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FA7FA-65E3-F06B-BC29-0813F574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D22F-5706-2AF8-09EF-26377594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0D9E6-164E-8845-F8D0-11A9E9D7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6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E29F-F6EE-5A2E-0155-827C77DB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AD04-6FDB-7ABC-8012-B863C60F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52F69-E357-6B9B-D3EA-D57EB49A9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E48F3-5647-8334-BF5C-ECC1090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9DDAE-4328-4C24-AD26-0F6292E5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8318E-7C5A-350C-7A9F-9FB36A0E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407B-2C7A-0BCE-CEC2-AE4AD22B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25BD4-0B73-E27F-EEA1-CF7199B11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1CF3-3CC3-03B4-F159-AFEAD6D3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74A46-5B76-13C8-3835-095AB033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D0B5E-0BEF-36D0-D3A3-C83E5114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9B2F4-6E32-3D19-1751-F297FE47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AF0B7-16CE-F238-8CB5-6B1CBCD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A6CDF-12A8-D2BD-189B-F372B3D4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3294-C544-11EC-314C-98DBF756D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85A58-5FC5-CF4A-AEC1-DF809C093AD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050D-E6C6-ECDB-A216-3B9BE021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38763-F72E-7298-438E-2333B9A4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url?sa=i&amp;url=https%3A%2F%2Flink.springer.com%2F10.1007%2F978-3-319-32979-6_119&amp;psig=AOvVaw01gGJvT6h3Mx0_DiyMvDMX&amp;ust=1712243427119000&amp;source=images&amp;cd=vfe&amp;opi=89978449&amp;ved=0CBIQjRxqFwoTCMicov6ppoUDFQAAAAAdAAAAABA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7835-B1B4-EEC2-3F4F-233ABDD5A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3D Slicer 2-Day Workshop</a:t>
            </a:r>
            <a:br>
              <a:rPr lang="en-US" sz="6600"/>
            </a:b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CB160-C4E0-C29F-54E2-5563A4A52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George Washington University</a:t>
            </a:r>
          </a:p>
          <a:p>
            <a:pPr algn="l"/>
            <a:r>
              <a:rPr lang="en-US" dirty="0"/>
              <a:t>4/1 &amp; 4/3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088CDE-7B52-40D5-F305-F6F901056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036" t="-5288" r="-11036" b="-14487"/>
          <a:stretch/>
        </p:blipFill>
        <p:spPr>
          <a:xfrm>
            <a:off x="7332907" y="1427680"/>
            <a:ext cx="4087368" cy="40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36842-CD9B-30A6-3B14-736871F3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52" y="1691430"/>
            <a:ext cx="4096082" cy="3700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207BC-78E3-E061-6EAC-C364B545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538" y="1020975"/>
            <a:ext cx="7894462" cy="481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22988-B308-ABAB-0ABD-8669EECC973F}"/>
              </a:ext>
            </a:extLst>
          </p:cNvPr>
          <p:cNvSpPr txBox="1"/>
          <p:nvPr/>
        </p:nvSpPr>
        <p:spPr>
          <a:xfrm>
            <a:off x="10257791" y="6324600"/>
            <a:ext cx="18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Evans et al. 2021</a:t>
            </a:r>
          </a:p>
        </p:txBody>
      </p:sp>
    </p:spTree>
    <p:extLst>
      <p:ext uri="{BB962C8B-B14F-4D97-AF65-F5344CB8AC3E}">
        <p14:creationId xmlns:p14="http://schemas.microsoft.com/office/powerpoint/2010/main" val="413139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18C0D-313D-F9B9-40A1-59A03CA6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7" y="919496"/>
            <a:ext cx="9538674" cy="55610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80943F-A26E-216F-03B9-A4AC53A972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Semi-landmark curves</a:t>
            </a:r>
          </a:p>
        </p:txBody>
      </p:sp>
    </p:spTree>
    <p:extLst>
      <p:ext uri="{BB962C8B-B14F-4D97-AF65-F5344CB8AC3E}">
        <p14:creationId xmlns:p14="http://schemas.microsoft.com/office/powerpoint/2010/main" val="405039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51DFF-A410-C8B8-1B19-D98BB517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879565"/>
            <a:ext cx="8869680" cy="55752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E668A5-90DF-0C3A-804E-C7D3DC13B8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Patch based </a:t>
            </a:r>
            <a:r>
              <a:rPr lang="en-US" dirty="0" err="1"/>
              <a:t>semilandmars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9C45D-4388-1DF9-273E-F64C17DDC45A}"/>
              </a:ext>
            </a:extLst>
          </p:cNvPr>
          <p:cNvSpPr/>
          <p:nvPr/>
        </p:nvSpPr>
        <p:spPr>
          <a:xfrm>
            <a:off x="1844040" y="879564"/>
            <a:ext cx="3962400" cy="518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FE1C5-3DCA-CF29-1B54-6E88A47B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76" y="1141181"/>
            <a:ext cx="9090648" cy="53516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5C4E0B-A887-DC90-0505-AD80BDFFF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Pseudolandmarks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0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444A-A3B0-0592-0005-74E43D77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3C14D-604E-AEDC-669B-6AB530F0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79" y="1193274"/>
            <a:ext cx="9211911" cy="5299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74A185-2BAA-6BAC-F7CD-E63AA10AE8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Transferring Patch Landmarks</a:t>
            </a:r>
          </a:p>
        </p:txBody>
      </p:sp>
    </p:spTree>
    <p:extLst>
      <p:ext uri="{BB962C8B-B14F-4D97-AF65-F5344CB8AC3E}">
        <p14:creationId xmlns:p14="http://schemas.microsoft.com/office/powerpoint/2010/main" val="395086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307-88D7-9276-1539-E46427F2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AA6E1-EA30-2371-8ECC-C2F5F5E1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1902A-5520-0D0F-41B1-41FE884D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1412843"/>
            <a:ext cx="8671560" cy="50800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4345E2-7500-6307-9A33-89618027CD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Transferring Landmarks - ALPACA</a:t>
            </a:r>
          </a:p>
        </p:txBody>
      </p:sp>
    </p:spTree>
    <p:extLst>
      <p:ext uri="{BB962C8B-B14F-4D97-AF65-F5344CB8AC3E}">
        <p14:creationId xmlns:p14="http://schemas.microsoft.com/office/powerpoint/2010/main" val="269300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5A7F6C-8C8B-5C6D-49E0-BD87E4A421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7E4CFE-517F-8F8F-34A6-AFB2BFD91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87"/>
            <a:ext cx="10515600" cy="4569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this workshop you should be familiar with how to…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Import CT scans from image stacks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Visualize 3D data and generate graphics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Segment CT scans and generate models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Analyze and measure morphology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SlicerMorph</a:t>
            </a:r>
            <a:r>
              <a:rPr lang="en-US" dirty="0"/>
              <a:t> for 3D geometric morphometrics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Utilize resources to keep learning about 3D Slicer</a:t>
            </a:r>
          </a:p>
        </p:txBody>
      </p:sp>
    </p:spTree>
    <p:extLst>
      <p:ext uri="{BB962C8B-B14F-4D97-AF65-F5344CB8AC3E}">
        <p14:creationId xmlns:p14="http://schemas.microsoft.com/office/powerpoint/2010/main" val="33660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1AAD9-7650-CB38-CA52-990F13D0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9254"/>
            <a:ext cx="10905066" cy="50163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5DF92A-5D7A-98E7-D565-3B94EFCA56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28156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presentation of the linear morphometric measurements and the... |  Download Scientific Diagram">
            <a:extLst>
              <a:ext uri="{FF2B5EF4-FFF2-40B4-BE49-F238E27FC236}">
                <a16:creationId xmlns:a16="http://schemas.microsoft.com/office/drawing/2014/main" id="{48653838-B13A-D287-86CA-E61F69A1F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791519"/>
            <a:ext cx="4570413" cy="52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91E8C5-1244-74F4-17BF-D46B702078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Linear Morphometrics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7104DB-21BC-8A00-783D-593C0C1C1113}"/>
              </a:ext>
            </a:extLst>
          </p:cNvPr>
          <p:cNvSpPr txBox="1">
            <a:spLocks/>
          </p:cNvSpPr>
          <p:nvPr/>
        </p:nvSpPr>
        <p:spPr>
          <a:xfrm>
            <a:off x="838200" y="1203960"/>
            <a:ext cx="6004560" cy="5288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method of quantifying morphology</a:t>
            </a:r>
          </a:p>
          <a:p>
            <a:r>
              <a:rPr lang="en-US" dirty="0">
                <a:effectLst/>
              </a:rPr>
              <a:t>Easy to do</a:t>
            </a:r>
          </a:p>
          <a:p>
            <a:r>
              <a:rPr lang="en-US" dirty="0"/>
              <a:t>However, lacks spatial information regarding where traits are relative to one another (spatial distribution)</a:t>
            </a:r>
            <a:endParaRPr lang="en-US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5F74E-467B-5F80-90D3-D82F03BCBE7F}"/>
              </a:ext>
            </a:extLst>
          </p:cNvPr>
          <p:cNvSpPr txBox="1"/>
          <p:nvPr/>
        </p:nvSpPr>
        <p:spPr>
          <a:xfrm>
            <a:off x="9204166" y="6308209"/>
            <a:ext cx="282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Conde-Saldana et al. 2017</a:t>
            </a:r>
          </a:p>
        </p:txBody>
      </p:sp>
    </p:spTree>
    <p:extLst>
      <p:ext uri="{BB962C8B-B14F-4D97-AF65-F5344CB8AC3E}">
        <p14:creationId xmlns:p14="http://schemas.microsoft.com/office/powerpoint/2010/main" val="112289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FD8412-CC69-62E9-9195-598860759E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Geometric Morphometrics</a:t>
            </a:r>
          </a:p>
        </p:txBody>
      </p:sp>
      <p:pic>
        <p:nvPicPr>
          <p:cNvPr id="3076" name="Picture 4" descr="Geometric morphometric analysis of shape differences between dwarf and... |  Download Scientific Diagram">
            <a:extLst>
              <a:ext uri="{FF2B5EF4-FFF2-40B4-BE49-F238E27FC236}">
                <a16:creationId xmlns:a16="http://schemas.microsoft.com/office/drawing/2014/main" id="{A77B6EA9-90C8-235B-04F9-9C1E55AD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77" y="998220"/>
            <a:ext cx="5456876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1ED3E-305E-AAC0-3363-C786B5883817}"/>
              </a:ext>
            </a:extLst>
          </p:cNvPr>
          <p:cNvSpPr txBox="1"/>
          <p:nvPr/>
        </p:nvSpPr>
        <p:spPr>
          <a:xfrm>
            <a:off x="10119360" y="63082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Moles et al 2010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0094C-4AC0-9775-C97C-45685F62D42D}"/>
              </a:ext>
            </a:extLst>
          </p:cNvPr>
          <p:cNvSpPr txBox="1">
            <a:spLocks/>
          </p:cNvSpPr>
          <p:nvPr/>
        </p:nvSpPr>
        <p:spPr>
          <a:xfrm>
            <a:off x="838200" y="1203960"/>
            <a:ext cx="5257800" cy="5288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Geometric Morphometrics – use of landmarks and their coordinates to compare biological form based on the relative position of the landmarks</a:t>
            </a:r>
          </a:p>
          <a:p>
            <a:r>
              <a:rPr lang="en-US" dirty="0"/>
              <a:t>Widely used</a:t>
            </a:r>
          </a:p>
          <a:p>
            <a:r>
              <a:rPr lang="en-US" dirty="0">
                <a:effectLst/>
              </a:rPr>
              <a:t>Limited by homology (kind of)</a:t>
            </a:r>
          </a:p>
          <a:p>
            <a:r>
              <a:rPr lang="en-US" dirty="0"/>
              <a:t>Limited statistical power (sometimes)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264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B7BD8EBF-5FCB-24F6-9508-9A85D000E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70171"/>
            <a:ext cx="5785480" cy="491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7AFED7-7B17-FFBD-5B81-362C8D5D517E}"/>
              </a:ext>
            </a:extLst>
          </p:cNvPr>
          <p:cNvSpPr txBox="1"/>
          <p:nvPr/>
        </p:nvSpPr>
        <p:spPr>
          <a:xfrm>
            <a:off x="9634220" y="6300592"/>
            <a:ext cx="204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Palci</a:t>
            </a:r>
            <a:r>
              <a:rPr lang="en-US" dirty="0"/>
              <a:t> and Lee 2018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55BF90-FECA-3234-C3F6-15A7F3B0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Landmarks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B65D1-8D8C-3049-35E1-239642C6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217"/>
            <a:ext cx="5018070" cy="4917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47128"/>
                </a:solidFill>
                <a:effectLst/>
                <a:latin typeface="Helvetica" pitchFamily="2" charset="0"/>
              </a:rPr>
              <a:t>Type I: juxtaposition of tissue or foramina</a:t>
            </a:r>
          </a:p>
          <a:p>
            <a:r>
              <a:rPr lang="en-US" dirty="0">
                <a:solidFill>
                  <a:srgbClr val="149FEC"/>
                </a:solidFill>
                <a:effectLst/>
                <a:latin typeface="Helvetica" pitchFamily="2" charset="0"/>
              </a:rPr>
              <a:t>Type II: self-evident geometry (tips of processes or notches)</a:t>
            </a:r>
          </a:p>
          <a:p>
            <a:r>
              <a:rPr lang="en-US" dirty="0">
                <a:solidFill>
                  <a:srgbClr val="FB0007"/>
                </a:solidFill>
                <a:effectLst/>
                <a:latin typeface="Helvetica" pitchFamily="2" charset="0"/>
              </a:rPr>
              <a:t>Type III: geometric construction (e.g., deepest point in the notch)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Semi-landmarks (typically equidistant along a curve)</a:t>
            </a:r>
          </a:p>
        </p:txBody>
      </p:sp>
    </p:spTree>
    <p:extLst>
      <p:ext uri="{BB962C8B-B14F-4D97-AF65-F5344CB8AC3E}">
        <p14:creationId xmlns:p14="http://schemas.microsoft.com/office/powerpoint/2010/main" val="330166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different angles&#10;&#10;Description automatically generated">
            <a:extLst>
              <a:ext uri="{FF2B5EF4-FFF2-40B4-BE49-F238E27FC236}">
                <a16:creationId xmlns:a16="http://schemas.microsoft.com/office/drawing/2014/main" id="{7E905AC2-ADCF-F443-37B4-6B3660487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35" y="1394283"/>
            <a:ext cx="11281929" cy="349730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981850-000D-49F5-A0B9-C4821F34A9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Procrustes Superimposition</a:t>
            </a:r>
          </a:p>
        </p:txBody>
      </p:sp>
    </p:spTree>
    <p:extLst>
      <p:ext uri="{BB962C8B-B14F-4D97-AF65-F5344CB8AC3E}">
        <p14:creationId xmlns:p14="http://schemas.microsoft.com/office/powerpoint/2010/main" val="92899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88FF-33F2-1EA9-B2FB-DB69C67A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E0A4-E768-B872-4737-064D215E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orphometrics in Evolutionary Developmental Biology | SpringerLink">
            <a:hlinkClick r:id="rId2"/>
            <a:extLst>
              <a:ext uri="{FF2B5EF4-FFF2-40B4-BE49-F238E27FC236}">
                <a16:creationId xmlns:a16="http://schemas.microsoft.com/office/drawing/2014/main" id="{726E0DAC-23A0-37F5-13E9-3BD1F44B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590550"/>
            <a:ext cx="86995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DDA00-DA86-C6EC-407E-C90BF77D217C}"/>
              </a:ext>
            </a:extLst>
          </p:cNvPr>
          <p:cNvSpPr txBox="1"/>
          <p:nvPr/>
        </p:nvSpPr>
        <p:spPr>
          <a:xfrm>
            <a:off x="10073640" y="6402387"/>
            <a:ext cx="198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Mitteroecker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422681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C0A0-B5C7-CF44-974E-27B21E9D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FC91-FCC7-1F8E-F3A5-7090D2BB5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DB137-CC44-44FF-A046-E37E3873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681037"/>
            <a:ext cx="7772400" cy="5632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3FC4A-E896-42C2-B0D5-0D4BBAB1D59A}"/>
              </a:ext>
            </a:extLst>
          </p:cNvPr>
          <p:cNvSpPr txBox="1"/>
          <p:nvPr/>
        </p:nvSpPr>
        <p:spPr>
          <a:xfrm>
            <a:off x="10134600" y="63119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Huie</a:t>
            </a:r>
            <a:r>
              <a:rPr lang="en-US" dirty="0"/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77287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216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Helvetica</vt:lpstr>
      <vt:lpstr>Office Theme</vt:lpstr>
      <vt:lpstr>3D Slicer 2-Day Workshop </vt:lpstr>
      <vt:lpstr>PowerPoint Presentation</vt:lpstr>
      <vt:lpstr>PowerPoint Presentation</vt:lpstr>
      <vt:lpstr>PowerPoint Presentation</vt:lpstr>
      <vt:lpstr>PowerPoint Presentation</vt:lpstr>
      <vt:lpstr>Types of Landmarks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Slicer 2-Day Workshop </dc:title>
  <dc:creator>Huie, Jonathan M</dc:creator>
  <cp:lastModifiedBy>Huie, Jonathan M</cp:lastModifiedBy>
  <cp:revision>9</cp:revision>
  <dcterms:created xsi:type="dcterms:W3CDTF">2024-03-31T17:43:02Z</dcterms:created>
  <dcterms:modified xsi:type="dcterms:W3CDTF">2024-04-03T15:18:47Z</dcterms:modified>
</cp:coreProperties>
</file>